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74" r:id="rId3"/>
    <p:sldId id="257" r:id="rId4"/>
    <p:sldId id="259" r:id="rId5"/>
    <p:sldId id="262" r:id="rId6"/>
    <p:sldId id="273" r:id="rId7"/>
    <p:sldId id="263" r:id="rId8"/>
    <p:sldId id="264" r:id="rId9"/>
    <p:sldId id="276" r:id="rId10"/>
    <p:sldId id="275" r:id="rId11"/>
    <p:sldId id="266" r:id="rId12"/>
    <p:sldId id="265" r:id="rId13"/>
    <p:sldId id="278" r:id="rId14"/>
    <p:sldId id="279" r:id="rId15"/>
    <p:sldId id="280" r:id="rId16"/>
    <p:sldId id="267" r:id="rId17"/>
    <p:sldId id="277" r:id="rId18"/>
    <p:sldId id="268" r:id="rId19"/>
    <p:sldId id="270" r:id="rId20"/>
    <p:sldId id="281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95" autoAdjust="0"/>
  </p:normalViewPr>
  <p:slideViewPr>
    <p:cSldViewPr>
      <p:cViewPr varScale="1">
        <p:scale>
          <a:sx n="83" d="100"/>
          <a:sy n="83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AD931-54F9-4E24-B024-173FF8D1DDF3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14A08-8540-4CB0-972F-A982AA038B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14A08-8540-4CB0-972F-A982AA038B61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.png"/><Relationship Id="rId5" Type="http://schemas.openxmlformats.org/officeDocument/2006/relationships/image" Target="../media/image14.jpeg"/><Relationship Id="rId10" Type="http://schemas.openxmlformats.org/officeDocument/2006/relationships/image" Target="../media/image1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e-IL" dirty="0">
                <a:latin typeface="Lucida Sans Unicode" pitchFamily="34" charset="0"/>
                <a:cs typeface="Lucida Sans Unicode" pitchFamily="34" charset="0"/>
              </a:rPr>
              <a:t>מענה ושיקום נכסי תרבות לאחר אסונות בדגש על רעידת אדמה</a:t>
            </a:r>
            <a:br>
              <a:rPr lang="en-US" dirty="0">
                <a:latin typeface="Lucida Sans Unicode" pitchFamily="34" charset="0"/>
                <a:cs typeface="Lucida Sans Unicode" pitchFamily="34" charset="0"/>
              </a:rPr>
            </a:b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62800" y="5562600"/>
            <a:ext cx="1603375" cy="978668"/>
            <a:chOff x="6324600" y="5562600"/>
            <a:chExt cx="1603375" cy="978668"/>
          </a:xfrm>
        </p:grpSpPr>
        <p:pic>
          <p:nvPicPr>
            <p:cNvPr id="15362" name="Picture 2" descr="×ª××¦××ª ×ª××× × ×¢×××¨ ××©×¨× ××ª×¨×××ª ××××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5638800"/>
              <a:ext cx="911225" cy="519515"/>
            </a:xfrm>
            <a:prstGeom prst="rect">
              <a:avLst/>
            </a:prstGeom>
            <a:noFill/>
          </p:spPr>
        </p:pic>
        <p:pic>
          <p:nvPicPr>
            <p:cNvPr id="15364" name="Picture 4" descr="×ª××¦××ª ×ª××× × ×¢×××¨ âªPROMEDHEâ¬â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6172200"/>
              <a:ext cx="1527175" cy="369068"/>
            </a:xfrm>
            <a:prstGeom prst="rect">
              <a:avLst/>
            </a:prstGeom>
            <a:noFill/>
          </p:spPr>
        </p:pic>
        <p:pic>
          <p:nvPicPr>
            <p:cNvPr id="15366" name="Picture 6" descr="×ª××× × ×§×©××¨×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562600"/>
              <a:ext cx="747433" cy="552451"/>
            </a:xfrm>
            <a:prstGeom prst="rect">
              <a:avLst/>
            </a:prstGeom>
            <a:noFill/>
          </p:spPr>
        </p:pic>
      </p:grpSp>
      <p:pic>
        <p:nvPicPr>
          <p:cNvPr id="18434" name="Picture 2" descr="Image result for seismograp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2895600"/>
            <a:ext cx="2857500" cy="1600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4800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שרון תג'ר</a:t>
            </a:r>
          </a:p>
          <a:p>
            <a:pPr algn="ct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ראש מחלקת שימור, מוזיאון ישראל ירושלים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57400" y="457200"/>
            <a:ext cx="6708775" cy="6084068"/>
            <a:chOff x="2057400" y="457200"/>
            <a:chExt cx="6708775" cy="6084068"/>
          </a:xfrm>
        </p:grpSpPr>
        <p:grpSp>
          <p:nvGrpSpPr>
            <p:cNvPr id="2" name="Group 3"/>
            <p:cNvGrpSpPr/>
            <p:nvPr/>
          </p:nvGrpSpPr>
          <p:grpSpPr>
            <a:xfrm>
              <a:off x="7162800" y="5562600"/>
              <a:ext cx="1603375" cy="978668"/>
              <a:chOff x="6324600" y="5562600"/>
              <a:chExt cx="1603375" cy="978668"/>
            </a:xfrm>
          </p:grpSpPr>
          <p:pic>
            <p:nvPicPr>
              <p:cNvPr id="5" name="Picture 2" descr="×ª××¦××ª ×ª××× × ×¢×××¨ ××©×¨× ××ª×¨×××ª ××××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5638800"/>
                <a:ext cx="911225" cy="519515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×ª××¦××ª ×ª××× × ×¢×××¨ âªPROMEDHEâ¬â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6172200"/>
                <a:ext cx="1527175" cy="369068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×ª××× × ×§×©××¨×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5562600"/>
                <a:ext cx="747433" cy="552451"/>
              </a:xfrm>
              <a:prstGeom prst="rect">
                <a:avLst/>
              </a:prstGeom>
              <a:noFill/>
            </p:spPr>
          </p:pic>
        </p:grp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57200"/>
              <a:ext cx="480060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2819400" y="5257800"/>
              <a:ext cx="3352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400" dirty="0">
                  <a:latin typeface="Lucida Sans Unicode" pitchFamily="34" charset="0"/>
                  <a:cs typeface="Lucida Sans Unicode" pitchFamily="34" charset="0"/>
                </a:rPr>
                <a:t>אסף סטי</a:t>
              </a:r>
            </a:p>
            <a:p>
              <a:pPr algn="ctr"/>
              <a:r>
                <a:rPr lang="he-IL" sz="1400" dirty="0">
                  <a:latin typeface="Lucida Sans Unicode" pitchFamily="34" charset="0"/>
                  <a:cs typeface="Lucida Sans Unicode" pitchFamily="34" charset="0"/>
                </a:rPr>
                <a:t>חדר ביטחון, 2013</a:t>
              </a:r>
            </a:p>
            <a:p>
              <a:pPr algn="ctr"/>
              <a:r>
                <a:rPr lang="he-IL" sz="1400" dirty="0">
                  <a:latin typeface="Lucida Sans Unicode" pitchFamily="34" charset="0"/>
                  <a:cs typeface="Lucida Sans Unicode" pitchFamily="34" charset="0"/>
                </a:rPr>
                <a:t> </a:t>
              </a:r>
              <a:r>
                <a:rPr lang="en-US" sz="1400" dirty="0">
                  <a:latin typeface="Lucida Sans Unicode" pitchFamily="34" charset="0"/>
                  <a:cs typeface="Lucida Sans Unicode" pitchFamily="34" charset="0"/>
                </a:rPr>
                <a:t>PVC</a:t>
              </a:r>
              <a:r>
                <a:rPr lang="he-IL" sz="1400" dirty="0">
                  <a:latin typeface="Lucida Sans Unicode" pitchFamily="34" charset="0"/>
                  <a:cs typeface="Lucida Sans Unicode" pitchFamily="34" charset="0"/>
                </a:rPr>
                <a:t>הדפס על </a:t>
              </a:r>
            </a:p>
            <a:p>
              <a:pPr algn="ctr"/>
              <a:r>
                <a:rPr lang="he-IL" sz="1400" dirty="0">
                  <a:latin typeface="Lucida Sans Unicode" pitchFamily="34" charset="0"/>
                  <a:cs typeface="Lucida Sans Unicode" pitchFamily="34" charset="0"/>
                </a:rPr>
                <a:t>אוסף מוזיאון חיפה לאמנות</a:t>
              </a:r>
              <a:endParaRPr lang="en-US" sz="1400" dirty="0"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5800" y="533400"/>
            <a:ext cx="8080375" cy="6009684"/>
            <a:chOff x="685800" y="533400"/>
            <a:chExt cx="8080375" cy="6009684"/>
          </a:xfrm>
        </p:grpSpPr>
        <p:grpSp>
          <p:nvGrpSpPr>
            <p:cNvPr id="2" name="Group 3"/>
            <p:cNvGrpSpPr/>
            <p:nvPr/>
          </p:nvGrpSpPr>
          <p:grpSpPr>
            <a:xfrm>
              <a:off x="7162800" y="5562600"/>
              <a:ext cx="1603375" cy="978668"/>
              <a:chOff x="6324600" y="5562600"/>
              <a:chExt cx="1603375" cy="978668"/>
            </a:xfrm>
          </p:grpSpPr>
          <p:pic>
            <p:nvPicPr>
              <p:cNvPr id="5" name="Picture 2" descr="×ª××¦××ª ×ª××× × ×¢×××¨ ××©×¨× ××ª×¨×××ª ××××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5638800"/>
                <a:ext cx="911225" cy="519515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×ª××¦××ª ×ª××× × ×¢×××¨ âªPROMEDHEâ¬â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6172200"/>
                <a:ext cx="1527175" cy="369068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×ª××× × ×§×©××¨×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5562600"/>
                <a:ext cx="747433" cy="552451"/>
              </a:xfrm>
              <a:prstGeom prst="rect">
                <a:avLst/>
              </a:prstGeom>
              <a:noFill/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38200" y="533400"/>
              <a:ext cx="7848600" cy="553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latin typeface="Lucida Sans Unicode" pitchFamily="34" charset="0"/>
                  <a:cs typeface="Lucida Sans Unicode" pitchFamily="34" charset="0"/>
                </a:rPr>
                <a:t>תיעדוף למענה/פינוי וייצוב</a:t>
              </a:r>
            </a:p>
            <a:p>
              <a:pPr algn="ctr"/>
              <a:endParaRPr lang="he-IL" sz="2400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u="sng" dirty="0">
                  <a:latin typeface="Lucida Sans Unicode" pitchFamily="34" charset="0"/>
                  <a:cs typeface="Lucida Sans Unicode" pitchFamily="34" charset="0"/>
                </a:rPr>
                <a:t>תיעדוף פנים ארגוני </a:t>
              </a:r>
            </a:p>
            <a:p>
              <a:pPr algn="r"/>
              <a:endParaRPr lang="he-IL" u="sng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אחריות מנהלי המוזיאונים והאוצרים להכנת רשימות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מספר אפקטיבי של פריטים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לבסס תכנית פעולה לתרחישים שונים הכוללת                                  המלצות משמרים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endParaRPr lang="he-IL" u="sng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u="sng" dirty="0">
                  <a:latin typeface="Lucida Sans Unicode" pitchFamily="34" charset="0"/>
                  <a:cs typeface="Lucida Sans Unicode" pitchFamily="34" charset="0"/>
                </a:rPr>
                <a:t>תיעדוף אזורי ולאומי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במקרה של אירוע חירום אזורי או לאומי מומלץ                                    לתעדף בכדי לייעל משאבי כוח אדם וציוד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endParaRPr lang="he-IL" u="sng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endParaRPr lang="en-US" dirty="0">
                <a:latin typeface="Lucida Sans Unicode" pitchFamily="34" charset="0"/>
                <a:cs typeface="Lucida Sans Unicode" pitchFamily="34" charset="0"/>
              </a:endParaRPr>
            </a:p>
          </p:txBody>
        </p:sp>
        <p:pic>
          <p:nvPicPr>
            <p:cNvPr id="8194" name="Picture 2" descr="Image result for shrine of the book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143000"/>
              <a:ext cx="2364581" cy="1576388"/>
            </a:xfrm>
            <a:prstGeom prst="rect">
              <a:avLst/>
            </a:prstGeom>
            <a:noFill/>
          </p:spPr>
        </p:pic>
        <p:pic>
          <p:nvPicPr>
            <p:cNvPr id="8196" name="Picture 4" descr="Image result for â«×××××ª ××¢×¦××××ªâ¬â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819399"/>
              <a:ext cx="1371600" cy="372368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914400"/>
            <a:ext cx="8613775" cy="5740400"/>
            <a:chOff x="152400" y="914400"/>
            <a:chExt cx="8613775" cy="5740400"/>
          </a:xfrm>
        </p:grpSpPr>
        <p:grpSp>
          <p:nvGrpSpPr>
            <p:cNvPr id="2" name="Group 3"/>
            <p:cNvGrpSpPr/>
            <p:nvPr/>
          </p:nvGrpSpPr>
          <p:grpSpPr>
            <a:xfrm>
              <a:off x="7162800" y="5562600"/>
              <a:ext cx="1603375" cy="978668"/>
              <a:chOff x="6324600" y="5562600"/>
              <a:chExt cx="1603375" cy="978668"/>
            </a:xfrm>
          </p:grpSpPr>
          <p:pic>
            <p:nvPicPr>
              <p:cNvPr id="5" name="Picture 2" descr="×ª××¦××ª ×ª××× × ×¢×××¨ ××©×¨× ××ª×¨×××ª ××××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5638800"/>
                <a:ext cx="911225" cy="519515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×ª××¦××ª ×ª××× × ×¢×××¨ âªPROMEDHEâ¬â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6172200"/>
                <a:ext cx="1527175" cy="369068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×ª××× × ×§×©××¨×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5562600"/>
                <a:ext cx="747433" cy="552451"/>
              </a:xfrm>
              <a:prstGeom prst="rect">
                <a:avLst/>
              </a:prstGeom>
              <a:noFill/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38200" y="914400"/>
              <a:ext cx="7924800" cy="5663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e-IL" u="sng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שלב הערכת מצב- </a:t>
              </a:r>
            </a:p>
            <a:p>
              <a:pPr algn="r"/>
              <a:r>
                <a:rPr lang="he-IL" sz="2800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*</a:t>
              </a:r>
              <a:r>
                <a:rPr lang="he-IL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שימוש בצוות תומך (מומחי ביטוח, שימור, מיזוג אוויר, אחזקה, חברות לשיקום מאסונות)</a:t>
              </a:r>
            </a:p>
            <a:p>
              <a:pPr algn="r"/>
              <a:endParaRPr lang="he-IL" dirty="0">
                <a:latin typeface="Lucida Sans Unicode" pitchFamily="34" charset="0"/>
                <a:ea typeface="Times New Roman" pitchFamily="18" charset="0"/>
                <a:cs typeface="Lucida Sans Unicode" pitchFamily="34" charset="0"/>
              </a:endParaRPr>
            </a:p>
            <a:p>
              <a:pPr algn="r"/>
              <a:r>
                <a:rPr lang="he-IL" u="sng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נוהל פעולות ראשוניות למניעת התדררות במצב הנכס-</a:t>
              </a:r>
              <a:r>
                <a:rPr lang="he-IL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                            </a:t>
              </a:r>
            </a:p>
            <a:p>
              <a:pPr algn="r"/>
              <a:r>
                <a:rPr lang="he-IL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* פינוי לחללים אלטרנטיביים?</a:t>
              </a:r>
              <a:r>
                <a:rPr lang="he-IL" dirty="0"/>
                <a:t> </a:t>
              </a:r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בתוך המוזיאון או מחוצה לו</a:t>
              </a:r>
              <a:r>
                <a:rPr lang="he-IL" dirty="0"/>
                <a:t>                                   </a:t>
              </a:r>
            </a:p>
            <a:p>
              <a:pPr algn="r"/>
              <a:r>
                <a:rPr lang="he-IL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* </a:t>
              </a:r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עצירה של מים זורמים                                                                      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* </a:t>
              </a:r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כיסוי ארונות תצוגה/מדפים באחסון                                                 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* </a:t>
              </a:r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פתיחת חלונות לאוורור                                                                      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* </a:t>
              </a:r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הפעלת יבשנים להורדת לחות יחסית וכו'</a:t>
              </a:r>
              <a:endParaRPr lang="en-US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latin typeface="Lucida Sans Unicode" pitchFamily="34" charset="0"/>
                <a:ea typeface="Times New Roman" pitchFamily="18" charset="0"/>
                <a:cs typeface="Lucida Sans Unicode" pitchFamily="34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* חומרים וציוד לחירום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191000"/>
              <a:ext cx="4267200" cy="246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33400" y="533400"/>
            <a:ext cx="8232775" cy="6007868"/>
            <a:chOff x="533400" y="533400"/>
            <a:chExt cx="8232775" cy="6007868"/>
          </a:xfrm>
        </p:grpSpPr>
        <p:grpSp>
          <p:nvGrpSpPr>
            <p:cNvPr id="2" name="Group 3"/>
            <p:cNvGrpSpPr/>
            <p:nvPr/>
          </p:nvGrpSpPr>
          <p:grpSpPr>
            <a:xfrm>
              <a:off x="7162800" y="5562600"/>
              <a:ext cx="1603375" cy="978668"/>
              <a:chOff x="6324600" y="5562600"/>
              <a:chExt cx="1603375" cy="978668"/>
            </a:xfrm>
          </p:grpSpPr>
          <p:pic>
            <p:nvPicPr>
              <p:cNvPr id="5" name="Picture 2" descr="×ª××¦××ª ×ª××× × ×¢×××¨ ××©×¨× ××ª×¨×××ª ××××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5638800"/>
                <a:ext cx="911225" cy="519515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×ª××¦××ª ×ª××× × ×¢×××¨ âªPROMEDHEâ¬â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6172200"/>
                <a:ext cx="1527175" cy="369068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×ª××× × ×§×©××¨×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5562600"/>
                <a:ext cx="747433" cy="552451"/>
              </a:xfrm>
              <a:prstGeom prst="rect">
                <a:avLst/>
              </a:prstGeom>
              <a:noFill/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990600" y="533400"/>
              <a:ext cx="7086600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latin typeface="Lucida Sans Unicode" pitchFamily="34" charset="0"/>
                  <a:cs typeface="Lucida Sans Unicode" pitchFamily="34" charset="0"/>
                </a:rPr>
                <a:t>חומרים וציוד לחירום</a:t>
              </a:r>
            </a:p>
            <a:p>
              <a:pPr algn="ctr"/>
              <a:endParaRPr lang="he-IL" sz="2400" dirty="0">
                <a:latin typeface="Lucida Sans Unicode" pitchFamily="34" charset="0"/>
                <a:cs typeface="Lucida Sans Unicode" pitchFamily="34" charset="0"/>
              </a:endParaRPr>
            </a:p>
            <a:p>
              <a:pPr algn="ct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במדריך למוכנות לשעת חירום שתי רשימות מלאות: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-גרסה בסיסית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-גרסה מלאה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הרשימות כוללות: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-ציוד מגן אישי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-ציוד וחומרים לתיעוד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-ציוד וחומרים לאריזה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-ציוד וחומרים למענה ראשוני לפריטים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מוזיאונים קטנים: ניתן לשקול רכישה משותפת ושמירת החומרים והציוד בחלל משותף שיקבע מראש</a:t>
              </a:r>
            </a:p>
            <a:p>
              <a:pPr algn="ct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ctr"/>
              <a:endParaRPr lang="en-US" dirty="0">
                <a:latin typeface="Lucida Sans Unicode" pitchFamily="34" charset="0"/>
                <a:cs typeface="Lucida Sans Unicode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33400" y="1447800"/>
              <a:ext cx="2438400" cy="2961278"/>
              <a:chOff x="533400" y="1447800"/>
              <a:chExt cx="2438400" cy="2961278"/>
            </a:xfrm>
          </p:grpSpPr>
          <p:pic>
            <p:nvPicPr>
              <p:cNvPr id="31746" name="Picture 2" descr="Image result for personal safety kit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1447800"/>
                <a:ext cx="2438400" cy="1558664"/>
              </a:xfrm>
              <a:prstGeom prst="rect">
                <a:avLst/>
              </a:prstGeom>
              <a:noFill/>
            </p:spPr>
          </p:pic>
          <p:pic>
            <p:nvPicPr>
              <p:cNvPr id="31748" name="Picture 4" descr="Image result for packing materials for art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" y="3048000"/>
                <a:ext cx="1352550" cy="1352551"/>
              </a:xfrm>
              <a:prstGeom prst="rect">
                <a:avLst/>
              </a:prstGeom>
              <a:noFill/>
            </p:spPr>
          </p:pic>
          <p:pic>
            <p:nvPicPr>
              <p:cNvPr id="31749" name="Picture 5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3600" y="3048000"/>
                <a:ext cx="838200" cy="1361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33400" y="533400"/>
            <a:ext cx="8232775" cy="6007868"/>
            <a:chOff x="533400" y="533400"/>
            <a:chExt cx="8232775" cy="6007868"/>
          </a:xfrm>
        </p:grpSpPr>
        <p:grpSp>
          <p:nvGrpSpPr>
            <p:cNvPr id="3" name="Group 3"/>
            <p:cNvGrpSpPr/>
            <p:nvPr/>
          </p:nvGrpSpPr>
          <p:grpSpPr>
            <a:xfrm>
              <a:off x="7162800" y="5562600"/>
              <a:ext cx="1603375" cy="978668"/>
              <a:chOff x="6324600" y="5562600"/>
              <a:chExt cx="1603375" cy="978668"/>
            </a:xfrm>
          </p:grpSpPr>
          <p:pic>
            <p:nvPicPr>
              <p:cNvPr id="5" name="Picture 2" descr="×ª××¦××ª ×ª××× × ×¢×××¨ ××©×¨× ××ª×¨×××ª ××××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5638800"/>
                <a:ext cx="911225" cy="519515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×ª××¦××ª ×ª××× × ×¢×××¨ âªPROMEDHEâ¬â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6172200"/>
                <a:ext cx="1527175" cy="369068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×ª××× × ×§×©××¨×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5562600"/>
                <a:ext cx="747433" cy="552451"/>
              </a:xfrm>
              <a:prstGeom prst="rect">
                <a:avLst/>
              </a:prstGeom>
              <a:noFill/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1676400" y="533400"/>
              <a:ext cx="563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latin typeface="Lucida Sans Unicode" pitchFamily="34" charset="0"/>
                  <a:cs typeface="Lucida Sans Unicode" pitchFamily="34" charset="0"/>
                </a:rPr>
                <a:t>"גלגל חירום" ואפליקציה- עזרה ראשונה  </a:t>
              </a:r>
              <a:r>
                <a:rPr lang="en-US" sz="2400" dirty="0">
                  <a:latin typeface="Lucida Sans Unicode" pitchFamily="34" charset="0"/>
                  <a:cs typeface="Lucida Sans Unicode" pitchFamily="34" charset="0"/>
                </a:rPr>
                <a:t>AIC</a:t>
              </a:r>
              <a:r>
                <a:rPr lang="he-IL" sz="2400" dirty="0">
                  <a:latin typeface="Lucida Sans Unicode" pitchFamily="34" charset="0"/>
                  <a:cs typeface="Lucida Sans Unicode" pitchFamily="34" charset="0"/>
                </a:rPr>
                <a:t> לאוספים </a:t>
              </a:r>
              <a:endParaRPr lang="en-US" sz="2400" dirty="0">
                <a:latin typeface="Lucida Sans Unicode" pitchFamily="34" charset="0"/>
                <a:cs typeface="Lucida Sans Unicode" pitchFamily="34" charset="0"/>
              </a:endParaRPr>
            </a:p>
          </p:txBody>
        </p:sp>
        <p:pic>
          <p:nvPicPr>
            <p:cNvPr id="1026" name="Picture 2" descr="Related imag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2399" y="1524000"/>
              <a:ext cx="4397829" cy="2514600"/>
            </a:xfrm>
            <a:prstGeom prst="rect">
              <a:avLst/>
            </a:prstGeom>
            <a:noFill/>
          </p:spPr>
        </p:pic>
        <p:pic>
          <p:nvPicPr>
            <p:cNvPr id="1028" name="Picture 4" descr="https://www.conservation-us.org/images/default-source/heritage-emergency-programs/ersappscreenshot.jpg?sfvrsn=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3400" y="1447800"/>
              <a:ext cx="3048000" cy="45720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810000" y="4191000"/>
              <a:ext cx="4800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Lucida Sans Unicode" pitchFamily="34" charset="0"/>
                  <a:cs typeface="Lucida Sans Unicode" pitchFamily="34" charset="0"/>
                </a:rPr>
                <a:t>American Institute of Conservation</a:t>
              </a:r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ct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אפליקציה למכשירים ניידים בחינם</a:t>
              </a:r>
            </a:p>
            <a:p>
              <a:pPr algn="ct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גלגל בעלות של 10$ ברכישה באתר</a:t>
              </a:r>
            </a:p>
            <a:p>
              <a:pPr algn="ct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בדיקת אפשרות לתרגום לעברית</a:t>
              </a:r>
              <a:endParaRPr lang="en-US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endParaRPr lang="en-US" dirty="0"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162800" y="5562600"/>
            <a:ext cx="1603375" cy="978668"/>
            <a:chOff x="6324600" y="5562600"/>
            <a:chExt cx="1603375" cy="978668"/>
          </a:xfrm>
        </p:grpSpPr>
        <p:pic>
          <p:nvPicPr>
            <p:cNvPr id="5" name="Picture 2" descr="×ª××¦××ª ×ª××× × ×¢×××¨ ××©×¨× ××ª×¨×××ª ××××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5638800"/>
              <a:ext cx="911225" cy="519515"/>
            </a:xfrm>
            <a:prstGeom prst="rect">
              <a:avLst/>
            </a:prstGeom>
            <a:noFill/>
          </p:spPr>
        </p:pic>
        <p:pic>
          <p:nvPicPr>
            <p:cNvPr id="6" name="Picture 4" descr="×ª××¦××ª ×ª××× × ×¢×××¨ âªPROMEDHEâ¬â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6172200"/>
              <a:ext cx="1527175" cy="369068"/>
            </a:xfrm>
            <a:prstGeom prst="rect">
              <a:avLst/>
            </a:prstGeom>
            <a:noFill/>
          </p:spPr>
        </p:pic>
        <p:pic>
          <p:nvPicPr>
            <p:cNvPr id="7" name="Picture 6" descr="×ª××× × ×§×©××¨×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562600"/>
              <a:ext cx="747433" cy="552451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1676400" y="533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>
                <a:latin typeface="Lucida Sans Unicode" pitchFamily="34" charset="0"/>
                <a:cs typeface="Lucida Sans Unicode" pitchFamily="34" charset="0"/>
              </a:rPr>
              <a:t>סיכום פעולות המענה לאוספים</a:t>
            </a:r>
            <a:endParaRPr lang="en-US" sz="2400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066800"/>
            <a:ext cx="800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u="sng" dirty="0">
                <a:latin typeface="Lucida Sans Unicode" pitchFamily="34" charset="0"/>
                <a:cs typeface="Lucida Sans Unicode" pitchFamily="34" charset="0"/>
              </a:rPr>
              <a:t>סדר פעולות</a:t>
            </a:r>
            <a:r>
              <a:rPr lang="he-IL" dirty="0">
                <a:latin typeface="Lucida Sans Unicode" pitchFamily="34" charset="0"/>
                <a:cs typeface="Lucida Sans Unicode" pitchFamily="34" charset="0"/>
              </a:rPr>
              <a:t>: </a:t>
            </a:r>
            <a:r>
              <a:rPr lang="he-IL" b="1" dirty="0">
                <a:latin typeface="Lucida Sans Unicode" pitchFamily="34" charset="0"/>
                <a:cs typeface="Lucida Sans Unicode" pitchFamily="34" charset="0"/>
              </a:rPr>
              <a:t>לאחר בטחון אישי</a:t>
            </a: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1. באם קיימת הודעה מוקדמת: פינוי/אבטוח מסמכים או מידע חשוב</a:t>
            </a: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2. אבטוח חלונות או דלתות</a:t>
            </a: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3. להרחיק פריטים מחלונות ודלתות</a:t>
            </a: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4. במקרה הצפה- להרים מאזורים נמוכים (רצפה)</a:t>
            </a: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5. לעטוף מוצגים/מדפים להגנה  ממים ואבטוח פריטים מחוץ למוזיאון</a:t>
            </a: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6. רשימת התקשרות</a:t>
            </a: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7. הקמת מרכז שליטה/בקרה</a:t>
            </a: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8. אזורי פינוי מוכנים עם חומרים וציוד+ ספקים חיצוניים</a:t>
            </a: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9. אבטוח המבנה-שמירה</a:t>
            </a: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10. ייצוב מבני ואקלימי</a:t>
            </a: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11. תיעוד ראשוני של נזקים</a:t>
            </a: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12. תיעדוף לפינוי ו/או טיפול ראשוני בסיסי</a:t>
            </a: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13. סימון מוצגים בסיסי במקרה של שברים</a:t>
            </a: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14. בדיקה לנזקי מים על מוצגים</a:t>
            </a: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15. הערכת נזק בצורה רוחבית ותיעדוף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162800" y="5562600"/>
            <a:ext cx="1603375" cy="978668"/>
            <a:chOff x="6324600" y="5562600"/>
            <a:chExt cx="1603375" cy="978668"/>
          </a:xfrm>
        </p:grpSpPr>
        <p:pic>
          <p:nvPicPr>
            <p:cNvPr id="5" name="Picture 2" descr="×ª××¦××ª ×ª××× × ×¢×××¨ ××©×¨× ××ª×¨×××ª ××××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5638800"/>
              <a:ext cx="911225" cy="519515"/>
            </a:xfrm>
            <a:prstGeom prst="rect">
              <a:avLst/>
            </a:prstGeom>
            <a:noFill/>
          </p:spPr>
        </p:pic>
        <p:pic>
          <p:nvPicPr>
            <p:cNvPr id="6" name="Picture 4" descr="×ª××¦××ª ×ª××× × ×¢×××¨ âªPROMEDHEâ¬â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6172200"/>
              <a:ext cx="1527175" cy="369068"/>
            </a:xfrm>
            <a:prstGeom prst="rect">
              <a:avLst/>
            </a:prstGeom>
            <a:noFill/>
          </p:spPr>
        </p:pic>
        <p:pic>
          <p:nvPicPr>
            <p:cNvPr id="7" name="Picture 6" descr="×ª××× × ×§×©××¨×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562600"/>
              <a:ext cx="747433" cy="552451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609600" y="4572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>
                <a:latin typeface="Lucida Sans Unicode" pitchFamily="34" charset="0"/>
                <a:cs typeface="Lucida Sans Unicode" pitchFamily="34" charset="0"/>
              </a:rPr>
              <a:t>שלב השיקום</a:t>
            </a:r>
          </a:p>
          <a:p>
            <a:pPr algn="ctr"/>
            <a:endParaRPr lang="he-IL" sz="2400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מתחיל כשהאתר (המוזיאון) בטוח ומאובטח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אין לבצע בלחץ של זמן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שימוש במומחי שימור ומתנדבים שהוכשרו מבעוד מועד / תחת פיקוח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u="sng" dirty="0">
                <a:latin typeface="Lucida Sans Unicode" pitchFamily="34" charset="0"/>
                <a:cs typeface="Lucida Sans Unicode" pitchFamily="34" charset="0"/>
              </a:rPr>
              <a:t>מטרות-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ייצוב סביבה אקלימית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תיעוד מילולי וצילומי של נזקים- בשילוב עם מנהל האוסף / הרשם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הערכת נזקים בצורה רוחבית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הצלת פריטים ומזעור נזקים לאוסף בצורה רוחבית לפני טיפול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52400"/>
            <a:ext cx="8991600" cy="6488265"/>
            <a:chOff x="152400" y="152400"/>
            <a:chExt cx="8991600" cy="6488265"/>
          </a:xfrm>
        </p:grpSpPr>
        <p:grpSp>
          <p:nvGrpSpPr>
            <p:cNvPr id="2" name="Group 3"/>
            <p:cNvGrpSpPr/>
            <p:nvPr/>
          </p:nvGrpSpPr>
          <p:grpSpPr>
            <a:xfrm>
              <a:off x="7162800" y="5562600"/>
              <a:ext cx="1603375" cy="978668"/>
              <a:chOff x="6324600" y="5562600"/>
              <a:chExt cx="1603375" cy="978668"/>
            </a:xfrm>
          </p:grpSpPr>
          <p:pic>
            <p:nvPicPr>
              <p:cNvPr id="5" name="Picture 2" descr="×ª××¦××ª ×ª××× × ×¢×××¨ ××©×¨× ××ª×¨×××ª ××××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5638800"/>
                <a:ext cx="911225" cy="519515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×ª××¦××ª ×ª××× × ×¢×××¨ âªPROMEDHEâ¬â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6172200"/>
                <a:ext cx="1527175" cy="369068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×ª××× × ×§×©××¨×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5562600"/>
                <a:ext cx="747433" cy="552451"/>
              </a:xfrm>
              <a:prstGeom prst="rect">
                <a:avLst/>
              </a:prstGeom>
              <a:noFill/>
            </p:spPr>
          </p:pic>
        </p:grpSp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52400"/>
              <a:ext cx="2895600" cy="2773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 descr="C:\Users\user\Desktop\Sharon\PROMEHDE\מצגת מוזיאון ישראל\IMAG3681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2400"/>
              <a:ext cx="3657600" cy="6488265"/>
            </a:xfrm>
            <a:prstGeom prst="rect">
              <a:avLst/>
            </a:prstGeom>
            <a:noFill/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200400"/>
              <a:ext cx="2932559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6858000" y="152400"/>
              <a:ext cx="2286000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u="sng" dirty="0">
                  <a:latin typeface="Lucida Sans Unicode" pitchFamily="34" charset="0"/>
                  <a:cs typeface="Lucida Sans Unicode" pitchFamily="34" charset="0"/>
                </a:rPr>
                <a:t>מחסן זמני באיטליה: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חלל מרכזי להפניית פריטים שנפגעו ברעידת אדמה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הפריטים מגיעים ארוזים מהשטח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הפריטים נרשמים,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מתועדים מילולית וצילומית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תיעדוף לטיפול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טיפול בחלל ייעודי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חזרה לנכס התרבות</a:t>
              </a:r>
            </a:p>
            <a:p>
              <a:pPr algn="r"/>
              <a:endParaRPr lang="en-US" dirty="0"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162800" y="5562600"/>
            <a:ext cx="1603375" cy="978668"/>
            <a:chOff x="6324600" y="5562600"/>
            <a:chExt cx="1603375" cy="978668"/>
          </a:xfrm>
        </p:grpSpPr>
        <p:pic>
          <p:nvPicPr>
            <p:cNvPr id="5" name="Picture 2" descr="×ª××¦××ª ×ª××× × ×¢×××¨ ××©×¨× ××ª×¨×××ª ××××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5638800"/>
              <a:ext cx="911225" cy="519515"/>
            </a:xfrm>
            <a:prstGeom prst="rect">
              <a:avLst/>
            </a:prstGeom>
            <a:noFill/>
          </p:spPr>
        </p:pic>
        <p:pic>
          <p:nvPicPr>
            <p:cNvPr id="6" name="Picture 4" descr="×ª××¦××ª ×ª××× × ×¢×××¨ âªPROMEDHEâ¬â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6172200"/>
              <a:ext cx="1527175" cy="369068"/>
            </a:xfrm>
            <a:prstGeom prst="rect">
              <a:avLst/>
            </a:prstGeom>
            <a:noFill/>
          </p:spPr>
        </p:pic>
        <p:pic>
          <p:nvPicPr>
            <p:cNvPr id="7" name="Picture 6" descr="×ª××× × ×§×©××¨×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562600"/>
              <a:ext cx="747433" cy="552451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304800" y="7620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פעולות שיקום ראשוניות לפריטים: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קבוצה 1- לטיפול מיידי על פי המצאותם ברשימת התיעדוף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קבוצה 2- לטיפול דחוף על פי מצבם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קבוצה 3- פריטים שניתן לדחות הטיפול בהם על פי מצבם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קבוצה 4- פריטים שלא ניתן להציל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קבוצות 1-3יחולקו על פי סוגי החומרים והנזקים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b="1" dirty="0">
                <a:latin typeface="Lucida Sans Unicode" pitchFamily="34" charset="0"/>
                <a:cs typeface="Lucida Sans Unicode" pitchFamily="34" charset="0"/>
              </a:rPr>
              <a:t>מומלץ לקבוע סטנדרט אחיד לתיעוד בחירום בכדי לאפשר למומחי רישום ושימור לבצע עבודתם בצורה יעילה במקרים של עזרה למוזיאונים אחרים</a:t>
            </a:r>
            <a:r>
              <a:rPr lang="he-IL" dirty="0"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28600" y="304800"/>
            <a:ext cx="8686800" cy="6236468"/>
            <a:chOff x="228600" y="304800"/>
            <a:chExt cx="8686800" cy="6236468"/>
          </a:xfrm>
        </p:grpSpPr>
        <p:grpSp>
          <p:nvGrpSpPr>
            <p:cNvPr id="2" name="Group 3"/>
            <p:cNvGrpSpPr/>
            <p:nvPr/>
          </p:nvGrpSpPr>
          <p:grpSpPr>
            <a:xfrm>
              <a:off x="7162800" y="5562600"/>
              <a:ext cx="1603375" cy="978668"/>
              <a:chOff x="6324600" y="5562600"/>
              <a:chExt cx="1603375" cy="978668"/>
            </a:xfrm>
          </p:grpSpPr>
          <p:pic>
            <p:nvPicPr>
              <p:cNvPr id="5" name="Picture 2" descr="×ª××¦××ª ×ª××× × ×¢×××¨ ××©×¨× ××ª×¨×××ª ××××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5638800"/>
                <a:ext cx="911225" cy="519515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×ª××¦××ª ×ª××× × ×¢×××¨ âªPROMEDHEâ¬â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6172200"/>
                <a:ext cx="1527175" cy="369068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×ª××× × ×§×©××¨×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5562600"/>
                <a:ext cx="747433" cy="552451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838200" y="304800"/>
              <a:ext cx="762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e-IL" u="sng" dirty="0">
                  <a:latin typeface="Lucida Sans Unicode" pitchFamily="34" charset="0"/>
                  <a:cs typeface="Lucida Sans Unicode" pitchFamily="34" charset="0"/>
                </a:rPr>
                <a:t>נזקים אופייניים לאחר מצב חירום-</a:t>
              </a:r>
              <a:endParaRPr lang="en-US" u="sng" dirty="0">
                <a:latin typeface="Lucida Sans Unicode" pitchFamily="34" charset="0"/>
                <a:cs typeface="Lucida Sans Unicode" pitchFamily="34" charset="0"/>
              </a:endParaRPr>
            </a:p>
          </p:txBody>
        </p:sp>
        <p:pic>
          <p:nvPicPr>
            <p:cNvPr id="3073" name="Picture 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914400"/>
              <a:ext cx="1540193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 descr="Image result for water damage on textiles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14400"/>
              <a:ext cx="2964581" cy="2514600"/>
            </a:xfrm>
            <a:prstGeom prst="rect">
              <a:avLst/>
            </a:prstGeom>
            <a:noFill/>
          </p:spPr>
        </p:pic>
        <p:pic>
          <p:nvPicPr>
            <p:cNvPr id="3077" name="Picture 5" descr="Related image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914400"/>
              <a:ext cx="4019285" cy="2508906"/>
            </a:xfrm>
            <a:prstGeom prst="rect">
              <a:avLst/>
            </a:prstGeom>
            <a:noFill/>
          </p:spPr>
        </p:pic>
        <p:pic>
          <p:nvPicPr>
            <p:cNvPr id="12" name="Picture 7" descr="Image result for mold on manuscripts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505200"/>
              <a:ext cx="3538274" cy="23622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876800" y="9144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  <a:latin typeface="Lucida Sans Unicode" pitchFamily="34" charset="0"/>
                  <a:cs typeface="Lucida Sans Unicode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76600" y="9144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Lucida Sans Unicode" pitchFamily="34" charset="0"/>
                  <a:cs typeface="Lucida Sans Unicode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" y="914400"/>
              <a:ext cx="3810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e-IL" b="1" dirty="0">
                  <a:latin typeface="Lucida Sans Unicode" pitchFamily="34" charset="0"/>
                  <a:cs typeface="Lucida Sans Unicode" pitchFamily="34" charset="0"/>
                </a:rPr>
                <a:t>3</a:t>
              </a:r>
              <a:endParaRPr lang="en-US" b="1" dirty="0"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600" y="3505200"/>
              <a:ext cx="3810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Lucida Sans Unicode" pitchFamily="34" charset="0"/>
                  <a:cs typeface="Lucida Sans Unicode" pitchFamily="34" charset="0"/>
                </a:rPr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33800" y="3657600"/>
              <a:ext cx="51816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1. נזקים פיזיים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2. נזקי שריפה- פיח, תגובה כימית לחום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3. נזקי מים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4. פעילות ביולוגית- עובשים/פטריות, מזיקים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b="1" dirty="0">
                  <a:latin typeface="Lucida Sans Unicode" pitchFamily="34" charset="0"/>
                  <a:cs typeface="Lucida Sans Unicode" pitchFamily="34" charset="0"/>
                </a:rPr>
                <a:t>המדריך כולל נספח למשמרים לטיפול במצבי חירום</a:t>
              </a:r>
            </a:p>
            <a:p>
              <a:pPr algn="r"/>
              <a:r>
                <a:rPr lang="he-IL" b="1" dirty="0">
                  <a:latin typeface="Lucida Sans Unicode" pitchFamily="34" charset="0"/>
                  <a:cs typeface="Lucida Sans Unicode" pitchFamily="34" charset="0"/>
                </a:rPr>
                <a:t>יש צורך בתרגול המשמרים</a:t>
              </a:r>
              <a:endParaRPr lang="en-US" b="1" dirty="0"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162800" y="5562600"/>
            <a:ext cx="1603375" cy="978668"/>
            <a:chOff x="6324600" y="5562600"/>
            <a:chExt cx="1603375" cy="978668"/>
          </a:xfrm>
        </p:grpSpPr>
        <p:pic>
          <p:nvPicPr>
            <p:cNvPr id="5" name="Picture 2" descr="×ª××¦××ª ×ª××× × ×¢×××¨ ××©×¨× ××ª×¨×××ª ××××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5638800"/>
              <a:ext cx="911225" cy="519515"/>
            </a:xfrm>
            <a:prstGeom prst="rect">
              <a:avLst/>
            </a:prstGeom>
            <a:noFill/>
          </p:spPr>
        </p:pic>
        <p:pic>
          <p:nvPicPr>
            <p:cNvPr id="6" name="Picture 4" descr="×ª××¦××ª ×ª××× × ×¢×××¨ âªPROMEDHEâ¬â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6172200"/>
              <a:ext cx="1527175" cy="369068"/>
            </a:xfrm>
            <a:prstGeom prst="rect">
              <a:avLst/>
            </a:prstGeom>
            <a:noFill/>
          </p:spPr>
        </p:pic>
        <p:pic>
          <p:nvPicPr>
            <p:cNvPr id="7" name="Picture 6" descr="×ª××× × ×§×©××¨×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562600"/>
              <a:ext cx="747433" cy="552451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1524000" y="1295400"/>
            <a:ext cx="6019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>
                <a:latin typeface="Lucida Sans Unicode" pitchFamily="34" charset="0"/>
                <a:cs typeface="Lucida Sans Unicode" pitchFamily="34" charset="0"/>
              </a:rPr>
              <a:t>נכסי תרבות בישראל- גופים אחראיים</a:t>
            </a:r>
          </a:p>
          <a:p>
            <a:pPr algn="ctr"/>
            <a:endParaRPr lang="he-IL" sz="2400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אתרי חפירות פעילים- רשות העתיקות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אתרים פתוחים לקהל- רשות הטבע והגנים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מבנים היסטוריים לאחר 1700- המועצה לשימור אתרים</a:t>
            </a: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ארכיונים</a:t>
            </a:r>
          </a:p>
          <a:p>
            <a:pPr algn="r"/>
            <a:endParaRPr lang="he-IL" u="sng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מבני דת יהודיים/נוצרייים/מוסלמיים ועוד- אחריות מוניציפאלית?</a:t>
            </a:r>
          </a:p>
          <a:p>
            <a:pPr algn="r"/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u="sng" dirty="0">
                <a:latin typeface="Lucida Sans Unicode" pitchFamily="34" charset="0"/>
                <a:cs typeface="Lucida Sans Unicode" pitchFamily="34" charset="0"/>
              </a:rPr>
              <a:t>מוזיאונים מוכרים- משרד התרבות והספורט:</a:t>
            </a:r>
            <a:r>
              <a:rPr lang="he-IL" dirty="0">
                <a:latin typeface="Lucida Sans Unicode" pitchFamily="34" charset="0"/>
                <a:cs typeface="Lucida Sans Unicode" pitchFamily="34" charset="0"/>
              </a:rPr>
              <a:t> ההרצאה תתמקד במוזיאונים מוכרים</a:t>
            </a:r>
            <a:endParaRPr lang="he-IL" u="sng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762000"/>
            <a:ext cx="8461375" cy="5779268"/>
            <a:chOff x="304800" y="762000"/>
            <a:chExt cx="8461375" cy="5779268"/>
          </a:xfrm>
        </p:grpSpPr>
        <p:grpSp>
          <p:nvGrpSpPr>
            <p:cNvPr id="2" name="Group 3"/>
            <p:cNvGrpSpPr/>
            <p:nvPr/>
          </p:nvGrpSpPr>
          <p:grpSpPr>
            <a:xfrm>
              <a:off x="7162800" y="5562600"/>
              <a:ext cx="1603375" cy="978668"/>
              <a:chOff x="6324600" y="5562600"/>
              <a:chExt cx="1603375" cy="978668"/>
            </a:xfrm>
          </p:grpSpPr>
          <p:pic>
            <p:nvPicPr>
              <p:cNvPr id="5" name="Picture 2" descr="×ª××¦××ª ×ª××× × ×¢×××¨ ××©×¨× ××ª×¨×××ª ××××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5638800"/>
                <a:ext cx="911225" cy="519515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×ª××¦××ª ×ª××× × ×¢×××¨ âªPROMEDHEâ¬â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6172200"/>
                <a:ext cx="1527175" cy="369068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×ª××× × ×§×©××¨×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5562600"/>
                <a:ext cx="747433" cy="552451"/>
              </a:xfrm>
              <a:prstGeom prst="rect">
                <a:avLst/>
              </a:prstGeom>
              <a:noFill/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304800" y="762000"/>
              <a:ext cx="84582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הנזק השכיח ביותר הוא </a:t>
              </a:r>
              <a:r>
                <a:rPr lang="he-IL" b="1" dirty="0">
                  <a:latin typeface="Lucida Sans Unicode" pitchFamily="34" charset="0"/>
                  <a:cs typeface="Lucida Sans Unicode" pitchFamily="34" charset="0"/>
                </a:rPr>
                <a:t>נזק ממים </a:t>
              </a:r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(לאחר כשל בצנרת כתוצאה מרעידת אדמה, כיבוי אש או אסון טבע):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לכן יש עדיפות לייבוש המוצגים בצורה המהירה ביותר ולעקוב אחר התפתחות עובש.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יש להתייעץ עם משמרים לגבי פעולות ייצוב מוצגים בחירום: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מוזיאונים עם משמרים בתקן- תירגול והכנת ציוד 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מוזיאונים קטנים- הזמנת משמרים לימי תירגול והכנת ציוד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</p:txBody>
        </p:sp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467" y="3200400"/>
              <a:ext cx="8297333" cy="2389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162800" y="5562600"/>
            <a:ext cx="1603375" cy="978668"/>
            <a:chOff x="6324600" y="5562600"/>
            <a:chExt cx="1603375" cy="978668"/>
          </a:xfrm>
        </p:grpSpPr>
        <p:pic>
          <p:nvPicPr>
            <p:cNvPr id="5" name="Picture 2" descr="×ª××¦××ª ×ª××× × ×¢×××¨ ××©×¨× ××ª×¨×××ª ××××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5638800"/>
              <a:ext cx="911225" cy="519515"/>
            </a:xfrm>
            <a:prstGeom prst="rect">
              <a:avLst/>
            </a:prstGeom>
            <a:noFill/>
          </p:spPr>
        </p:pic>
        <p:pic>
          <p:nvPicPr>
            <p:cNvPr id="6" name="Picture 4" descr="×ª××¦××ª ×ª××× × ×¢×××¨ âªPROMEDHEâ¬â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6172200"/>
              <a:ext cx="1527175" cy="369068"/>
            </a:xfrm>
            <a:prstGeom prst="rect">
              <a:avLst/>
            </a:prstGeom>
            <a:noFill/>
          </p:spPr>
        </p:pic>
        <p:pic>
          <p:nvPicPr>
            <p:cNvPr id="7" name="Picture 6" descr="×ª××× × ×§×©××¨×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562600"/>
              <a:ext cx="747433" cy="552451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1219200" y="457200"/>
            <a:ext cx="685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dirty="0">
                <a:latin typeface="Lucida Sans Unicode" pitchFamily="34" charset="0"/>
                <a:cs typeface="Lucida Sans Unicode" pitchFamily="34" charset="0"/>
              </a:rPr>
              <a:t>חזרה לשגרה</a:t>
            </a:r>
          </a:p>
          <a:p>
            <a:pPr algn="ctr"/>
            <a:endParaRPr lang="he-IL" sz="2400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u="sng" dirty="0">
                <a:latin typeface="Lucida Sans Unicode" pitchFamily="34" charset="0"/>
                <a:cs typeface="Lucida Sans Unicode" pitchFamily="34" charset="0"/>
              </a:rPr>
              <a:t>ניקיון וניטור</a:t>
            </a:r>
          </a:p>
          <a:p>
            <a:pPr algn="r"/>
            <a:endParaRPr lang="he-IL" u="sng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ניקוי כל אזורי הנכס, לרבות גגות ומרזבים ושימוש בחומרים ראויים בכדי למנוע פריצות עובש (במקרי הצפה).</a:t>
            </a:r>
          </a:p>
          <a:p>
            <a:pPr algn="r"/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ניקוי פתחי מיזוג אוויר מפיח/עובש</a:t>
            </a:r>
            <a:r>
              <a:rPr lang="he-IL" dirty="0"/>
              <a:t>.</a:t>
            </a:r>
            <a:endParaRPr lang="he-IL" u="sng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endParaRPr lang="he-IL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ניטור פריטים שספחו מים מפני עובש/חלודה/ריקבון.</a:t>
            </a:r>
          </a:p>
          <a:p>
            <a:pPr algn="r"/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ניקוי ציוד והשלמת חוסרים בחומרים לערכות החירום.</a:t>
            </a:r>
          </a:p>
          <a:p>
            <a:pPr algn="r"/>
            <a:endParaRPr lang="en-US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u="sng" dirty="0">
                <a:latin typeface="Lucida Sans Unicode" pitchFamily="34" charset="0"/>
                <a:cs typeface="Lucida Sans Unicode" pitchFamily="34" charset="0"/>
              </a:rPr>
              <a:t>מוכנות לאירוע חירום נוסף</a:t>
            </a:r>
          </a:p>
          <a:p>
            <a:pPr algn="r"/>
            <a:endParaRPr lang="he-IL" u="sng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r>
              <a:rPr lang="he-IL" dirty="0">
                <a:latin typeface="Lucida Sans Unicode" pitchFamily="34" charset="0"/>
                <a:cs typeface="Lucida Sans Unicode" pitchFamily="34" charset="0"/>
              </a:rPr>
              <a:t>הפקת לקחים, עדכון ותיקוף תכנית המוכנות לחירום.</a:t>
            </a:r>
          </a:p>
          <a:p>
            <a:pPr algn="r"/>
            <a:endParaRPr lang="he-IL" u="sng" dirty="0">
              <a:latin typeface="Lucida Sans Unicode" pitchFamily="34" charset="0"/>
              <a:cs typeface="Lucida Sans Unicode" pitchFamily="34" charset="0"/>
            </a:endParaRPr>
          </a:p>
          <a:p>
            <a:pPr algn="r"/>
            <a:endParaRPr lang="en-US" u="sng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7162800" y="5562600"/>
            <a:ext cx="1603375" cy="978668"/>
            <a:chOff x="6324600" y="5562600"/>
            <a:chExt cx="1603375" cy="978668"/>
          </a:xfrm>
        </p:grpSpPr>
        <p:pic>
          <p:nvPicPr>
            <p:cNvPr id="5" name="Picture 2" descr="×ª××¦××ª ×ª××× × ×¢×××¨ ××©×¨× ××ª×¨×××ª ××××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5638800"/>
              <a:ext cx="911225" cy="519515"/>
            </a:xfrm>
            <a:prstGeom prst="rect">
              <a:avLst/>
            </a:prstGeom>
            <a:noFill/>
          </p:spPr>
        </p:pic>
        <p:pic>
          <p:nvPicPr>
            <p:cNvPr id="6" name="Picture 4" descr="×ª××¦××ª ×ª××× × ×¢×××¨ âªPROMEDHEâ¬â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6172200"/>
              <a:ext cx="1527175" cy="369068"/>
            </a:xfrm>
            <a:prstGeom prst="rect">
              <a:avLst/>
            </a:prstGeom>
            <a:noFill/>
          </p:spPr>
        </p:pic>
        <p:pic>
          <p:nvPicPr>
            <p:cNvPr id="7" name="Picture 6" descr="×ª××× × ×§×©××¨×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562600"/>
              <a:ext cx="747433" cy="552451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381000" y="304800"/>
            <a:ext cx="8458200" cy="6477000"/>
            <a:chOff x="381000" y="304800"/>
            <a:chExt cx="8458200" cy="64770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304800"/>
              <a:ext cx="8458200" cy="6463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latin typeface="Lucida Sans Unicode" pitchFamily="34" charset="0"/>
                  <a:cs typeface="Lucida Sans Unicode" pitchFamily="34" charset="0"/>
                </a:rPr>
                <a:t>נקודות למחשבה</a:t>
              </a:r>
            </a:p>
            <a:p>
              <a:pPr algn="ctr"/>
              <a:endParaRPr lang="he-IL" sz="2400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בידי מי האחריות לתיעדוף אתרים ופריטים ברמה הלאומית (לרבות אתרים קדושים)?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אחריות לתיעדוף אזורי של מוזיאונים מוכרים- בידי משרד התרבות והספורט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אחריות לתיעדוף פנים מוזיאלי- בידי הנהלת המוזיאון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הכשרות עובדי מוזיאונים, משמרים ומתנדבים ותירגולם- דרושים תקציבים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רכישת ציוד וחומרים לשעת חירום- דרושים תקציבים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יצירת מארג של עזרה הדדית בין מוזיאונים הקרובים גיאוגרפית וברמה הלאומית-  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איחוד סטנדרטים של מענה בחירום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איחוד סטנדרטים לרישום ותיעוד בחירום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הכנת חללים אלטרנטיביים לאחסון מבעוד מועד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הכנת חללים לטיפול בפריטים מבעוד מועד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ctr"/>
              <a:endParaRPr lang="he-IL" sz="2400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endParaRPr lang="en-US" dirty="0">
                <a:latin typeface="Lucida Sans Unicode" pitchFamily="34" charset="0"/>
                <a:cs typeface="Lucida Sans Unicode" pitchFamily="34" charset="0"/>
              </a:endParaRPr>
            </a:p>
          </p:txBody>
        </p:sp>
        <p:pic>
          <p:nvPicPr>
            <p:cNvPr id="1026" name="Picture 2" descr="Image result for disaster plan for collection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267200"/>
              <a:ext cx="3352800" cy="2514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152400"/>
            <a:ext cx="8991600" cy="6505138"/>
            <a:chOff x="152400" y="152400"/>
            <a:chExt cx="8991600" cy="6505138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3600" y="152400"/>
              <a:ext cx="4876800" cy="6505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5" name="Group 4"/>
            <p:cNvGrpSpPr/>
            <p:nvPr/>
          </p:nvGrpSpPr>
          <p:grpSpPr>
            <a:xfrm>
              <a:off x="7162800" y="5562600"/>
              <a:ext cx="1603375" cy="978668"/>
              <a:chOff x="6324600" y="5562600"/>
              <a:chExt cx="1603375" cy="978668"/>
            </a:xfrm>
          </p:grpSpPr>
          <p:pic>
            <p:nvPicPr>
              <p:cNvPr id="6" name="Picture 2" descr="×ª××¦××ª ×ª××× × ×¢×××¨ ××©×¨× ××ª×¨×××ª ××××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5638800"/>
                <a:ext cx="911225" cy="519515"/>
              </a:xfrm>
              <a:prstGeom prst="rect">
                <a:avLst/>
              </a:prstGeom>
              <a:noFill/>
            </p:spPr>
          </p:pic>
          <p:pic>
            <p:nvPicPr>
              <p:cNvPr id="7" name="Picture 4" descr="×ª××¦××ª ×ª××× × ×¢×××¨ âªPROMEDHEâ¬â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6172200"/>
                <a:ext cx="1527175" cy="369068"/>
              </a:xfrm>
              <a:prstGeom prst="rect">
                <a:avLst/>
              </a:prstGeom>
              <a:noFill/>
            </p:spPr>
          </p:pic>
          <p:pic>
            <p:nvPicPr>
              <p:cNvPr id="8" name="Picture 6" descr="×ª××× × ×§×©××¨×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5562600"/>
                <a:ext cx="747433" cy="552451"/>
              </a:xfrm>
              <a:prstGeom prst="rect">
                <a:avLst/>
              </a:prstGeom>
              <a:noFill/>
            </p:spPr>
          </p:pic>
        </p:grpSp>
        <p:pic>
          <p:nvPicPr>
            <p:cNvPr id="14340" name="Picture 4" descr="×ª××¦××ª ×ª××× × ×¢×××¨ ××××××× ××××¨ ××××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2400" y="1676400"/>
              <a:ext cx="3953527" cy="1924051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7086600" y="304800"/>
              <a:ext cx="2057400" cy="4801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מוזיאונים מוכרים: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נקודה קטנה-        1-2 מוזיאונים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נקודה בינונית-      3-6 מוזיאונים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נקודה גדולה-      מעל 10 מוזיאונים   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נקודות בצהוב-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בסיכון גבוה לפגיעה מרעידת אדמה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endParaRPr lang="en-US" dirty="0"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" y="3962400"/>
              <a:ext cx="1905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יש לשקול ייסוד תכנית מענה לאומית על בסיס עזרה הדדית בין מוזיאונים באותו האזור ובין מומחים מאזורים שונים בארץ</a:t>
              </a:r>
              <a:endParaRPr lang="en-US" dirty="0"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" y="990600"/>
            <a:ext cx="8569854" cy="5550668"/>
            <a:chOff x="304800" y="990600"/>
            <a:chExt cx="8569854" cy="5550668"/>
          </a:xfrm>
        </p:grpSpPr>
        <p:grpSp>
          <p:nvGrpSpPr>
            <p:cNvPr id="4" name="Group 3"/>
            <p:cNvGrpSpPr/>
            <p:nvPr/>
          </p:nvGrpSpPr>
          <p:grpSpPr>
            <a:xfrm>
              <a:off x="7162800" y="5562600"/>
              <a:ext cx="1603375" cy="978668"/>
              <a:chOff x="6324600" y="5562600"/>
              <a:chExt cx="1603375" cy="978668"/>
            </a:xfrm>
          </p:grpSpPr>
          <p:pic>
            <p:nvPicPr>
              <p:cNvPr id="5" name="Picture 2" descr="×ª××¦××ª ×ª××× × ×¢×××¨ ××©×¨× ××ª×¨×××ª ××××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5638800"/>
                <a:ext cx="911225" cy="519515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×ª××¦××ª ×ª××× × ×¢×××¨ âªPROMEDHEâ¬â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6172200"/>
                <a:ext cx="1527175" cy="369068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×ª××× × ×§×©××¨×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5562600"/>
                <a:ext cx="747433" cy="552451"/>
              </a:xfrm>
              <a:prstGeom prst="rect">
                <a:avLst/>
              </a:prstGeom>
              <a:noFill/>
            </p:spPr>
          </p:pic>
        </p:grpSp>
        <p:pic>
          <p:nvPicPr>
            <p:cNvPr id="29698" name="Picture 2" descr="Image result for Getty conservation institute earthquak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990600"/>
              <a:ext cx="2987040" cy="3733800"/>
            </a:xfrm>
            <a:prstGeom prst="rect">
              <a:avLst/>
            </a:prstGeom>
            <a:noFill/>
          </p:spPr>
        </p:pic>
        <p:pic>
          <p:nvPicPr>
            <p:cNvPr id="29700" name="Picture 4" descr="Between Two Earthquakes: Cultural Properties in Seismic Zones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990600"/>
              <a:ext cx="2591257" cy="3733800"/>
            </a:xfrm>
            <a:prstGeom prst="rect">
              <a:avLst/>
            </a:prstGeom>
            <a:noFill/>
          </p:spPr>
        </p:pic>
        <p:pic>
          <p:nvPicPr>
            <p:cNvPr id="29702" name="Picture 6" descr="Advances in the Protection of Museum Collections from Earthquake Damage: Papers from a Symposium Held at the J. Paul Getty Museum at the Villa on May 3â4, 200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990600"/>
              <a:ext cx="2626254" cy="37338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57200" y="4876800"/>
              <a:ext cx="822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קיימים מקורות מידע מקצועי רבים בנושא מיגון מוצגים במוזיאונים- בגלריות ובמחסנים- לקראת התכנות רעידת אדמה</a:t>
              </a:r>
              <a:endParaRPr lang="en-US" dirty="0"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3400" y="1143000"/>
            <a:ext cx="8232775" cy="5398268"/>
            <a:chOff x="533400" y="1143000"/>
            <a:chExt cx="8232775" cy="5398268"/>
          </a:xfrm>
        </p:grpSpPr>
        <p:grpSp>
          <p:nvGrpSpPr>
            <p:cNvPr id="2" name="Group 3"/>
            <p:cNvGrpSpPr/>
            <p:nvPr/>
          </p:nvGrpSpPr>
          <p:grpSpPr>
            <a:xfrm>
              <a:off x="7162800" y="5562600"/>
              <a:ext cx="1603375" cy="978668"/>
              <a:chOff x="6324600" y="5562600"/>
              <a:chExt cx="1603375" cy="978668"/>
            </a:xfrm>
          </p:grpSpPr>
          <p:pic>
            <p:nvPicPr>
              <p:cNvPr id="5" name="Picture 2" descr="×ª××¦××ª ×ª××× × ×¢×××¨ ××©×¨× ××ª×¨×××ª ××××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5638800"/>
                <a:ext cx="911225" cy="519515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×ª××¦××ª ×ª××× × ×¢×××¨ âªPROMEDHEâ¬â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6172200"/>
                <a:ext cx="1527175" cy="369068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×ª××× × ×§×©××¨×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5562600"/>
                <a:ext cx="747433" cy="552451"/>
              </a:xfrm>
              <a:prstGeom prst="rect">
                <a:avLst/>
              </a:prstGeom>
              <a:noFill/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1219200" y="1143000"/>
              <a:ext cx="6553200" cy="4431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latin typeface="Lucida Sans Unicode" pitchFamily="34" charset="0"/>
                  <a:cs typeface="Lucida Sans Unicode" pitchFamily="34" charset="0"/>
                </a:rPr>
                <a:t>מוכנות ומענה בחירום לאוספים מוזיאליים</a:t>
              </a:r>
            </a:p>
            <a:p>
              <a:pPr algn="ctr"/>
              <a:endParaRPr lang="he-IL" sz="2400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1. הערכת סיכונים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2. מניעת סיכונים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3. היערכות למתן מענה בחירום</a:t>
              </a:r>
            </a:p>
            <a:p>
              <a:pPr algn="r"/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b="1" dirty="0">
                  <a:latin typeface="Lucida Sans Unicode" pitchFamily="34" charset="0"/>
                  <a:cs typeface="Lucida Sans Unicode" pitchFamily="34" charset="0"/>
                </a:rPr>
                <a:t>4. מענה</a:t>
              </a:r>
            </a:p>
            <a:p>
              <a:pPr algn="r"/>
              <a:endParaRPr lang="he-IL" b="1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b="1" dirty="0">
                  <a:latin typeface="Lucida Sans Unicode" pitchFamily="34" charset="0"/>
                  <a:cs typeface="Lucida Sans Unicode" pitchFamily="34" charset="0"/>
                </a:rPr>
                <a:t>5. שיקום ראשוני</a:t>
              </a:r>
            </a:p>
            <a:p>
              <a:pPr algn="r"/>
              <a:endParaRPr lang="he-IL" b="1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b="1" dirty="0">
                  <a:latin typeface="Lucida Sans Unicode" pitchFamily="34" charset="0"/>
                  <a:cs typeface="Lucida Sans Unicode" pitchFamily="34" charset="0"/>
                </a:rPr>
                <a:t>6. חזרה לשגרה</a:t>
              </a:r>
            </a:p>
            <a:p>
              <a:pPr algn="r"/>
              <a:endParaRPr lang="he-IL" b="1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הרצאה זו תתמקד בשלבים 4-6</a:t>
              </a:r>
              <a:endParaRPr lang="en-US" dirty="0">
                <a:latin typeface="Lucida Sans Unicode" pitchFamily="34" charset="0"/>
                <a:cs typeface="Lucida Sans Unicode" pitchFamily="34" charset="0"/>
              </a:endParaRPr>
            </a:p>
          </p:txBody>
        </p:sp>
        <p:pic>
          <p:nvPicPr>
            <p:cNvPr id="14338" name="Picture 2" descr="Image result for PROMEDH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971800"/>
              <a:ext cx="3786692" cy="25146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68362"/>
          </a:xfrm>
        </p:spPr>
        <p:txBody>
          <a:bodyPr>
            <a:normAutofit/>
          </a:bodyPr>
          <a:lstStyle/>
          <a:p>
            <a:r>
              <a:rPr lang="he-IL" sz="2400" dirty="0">
                <a:latin typeface="Lucida Sans Unicode" pitchFamily="34" charset="0"/>
                <a:cs typeface="Lucida Sans Unicode" pitchFamily="34" charset="0"/>
              </a:rPr>
              <a:t>הגורמים המעורבים בפעילות הצלת נכסי תרבות בשעת חירום</a:t>
            </a:r>
            <a:endParaRPr lang="en-US" sz="2400" dirty="0">
              <a:latin typeface="Lucida Sans Unicode" pitchFamily="34" charset="0"/>
              <a:cs typeface="Lucida Sans Unicode" pitchFamily="34" charset="0"/>
            </a:endParaRPr>
          </a:p>
        </p:txBody>
      </p:sp>
      <p:grpSp>
        <p:nvGrpSpPr>
          <p:cNvPr id="3" name="Group 40"/>
          <p:cNvGrpSpPr/>
          <p:nvPr/>
        </p:nvGrpSpPr>
        <p:grpSpPr>
          <a:xfrm>
            <a:off x="609600" y="838200"/>
            <a:ext cx="7772400" cy="5322908"/>
            <a:chOff x="304800" y="990600"/>
            <a:chExt cx="8610600" cy="5859167"/>
          </a:xfrm>
        </p:grpSpPr>
        <p:grpSp>
          <p:nvGrpSpPr>
            <p:cNvPr id="4" name="Group 38"/>
            <p:cNvGrpSpPr/>
            <p:nvPr/>
          </p:nvGrpSpPr>
          <p:grpSpPr>
            <a:xfrm>
              <a:off x="304800" y="990600"/>
              <a:ext cx="8610600" cy="5093732"/>
              <a:chOff x="304800" y="1219200"/>
              <a:chExt cx="8610600" cy="5093732"/>
            </a:xfrm>
          </p:grpSpPr>
          <p:grpSp>
            <p:nvGrpSpPr>
              <p:cNvPr id="6" name="Group 37"/>
              <p:cNvGrpSpPr/>
              <p:nvPr/>
            </p:nvGrpSpPr>
            <p:grpSpPr>
              <a:xfrm>
                <a:off x="304800" y="2438400"/>
                <a:ext cx="8610600" cy="3874532"/>
                <a:chOff x="304800" y="2438400"/>
                <a:chExt cx="8610600" cy="3874532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3505200" y="4572000"/>
                  <a:ext cx="2133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e-IL" dirty="0">
                      <a:latin typeface="David" pitchFamily="34" charset="-79"/>
                      <a:cs typeface="David" pitchFamily="34" charset="-79"/>
                    </a:rPr>
                    <a:t>הגנה על נכסי מורשת</a:t>
                  </a:r>
                  <a:endParaRPr lang="en-US" dirty="0">
                    <a:latin typeface="David" pitchFamily="34" charset="-79"/>
                    <a:cs typeface="David" pitchFamily="34" charset="-79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5410200" y="2895600"/>
                  <a:ext cx="2133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e-IL" dirty="0">
                      <a:latin typeface="Lucida Sans Unicode" pitchFamily="34" charset="0"/>
                      <a:cs typeface="Lucida Sans Unicode" pitchFamily="34" charset="0"/>
                    </a:rPr>
                    <a:t>לוחמי אש</a:t>
                  </a:r>
                  <a:endParaRPr lang="en-US" dirty="0"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781800" y="4343400"/>
                  <a:ext cx="2133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e-IL" dirty="0">
                      <a:latin typeface="Lucida Sans Unicode" pitchFamily="34" charset="0"/>
                      <a:cs typeface="Lucida Sans Unicode" pitchFamily="34" charset="0"/>
                    </a:rPr>
                    <a:t>משמרים</a:t>
                  </a:r>
                  <a:endParaRPr lang="en-US" dirty="0"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791200" y="5943600"/>
                  <a:ext cx="2133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e-IL" dirty="0">
                      <a:latin typeface="Lucida Sans Unicode" pitchFamily="34" charset="0"/>
                      <a:cs typeface="Lucida Sans Unicode" pitchFamily="34" charset="0"/>
                    </a:rPr>
                    <a:t>מערך מתנדבים</a:t>
                  </a:r>
                  <a:endParaRPr lang="en-US" dirty="0"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219200" y="2438400"/>
                  <a:ext cx="2133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e-IL" dirty="0">
                      <a:latin typeface="Lucida Sans Unicode" pitchFamily="34" charset="0"/>
                      <a:cs typeface="Lucida Sans Unicode" pitchFamily="34" charset="0"/>
                    </a:rPr>
                    <a:t>כוחות חירום</a:t>
                  </a:r>
                  <a:endParaRPr lang="en-US" dirty="0"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04800" y="4191000"/>
                  <a:ext cx="21336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e-IL" dirty="0">
                      <a:latin typeface="Lucida Sans Unicode" pitchFamily="34" charset="0"/>
                      <a:cs typeface="Lucida Sans Unicode" pitchFamily="34" charset="0"/>
                    </a:rPr>
                    <a:t>רשויות מקומיות</a:t>
                  </a:r>
                  <a:endParaRPr lang="en-US" dirty="0">
                    <a:latin typeface="Lucida Sans Unicode" pitchFamily="34" charset="0"/>
                    <a:cs typeface="Lucida Sans Unicode" pitchFamily="34" charset="0"/>
                  </a:endParaRPr>
                </a:p>
              </p:txBody>
            </p:sp>
          </p:grpSp>
          <p:grpSp>
            <p:nvGrpSpPr>
              <p:cNvPr id="8" name="Group 36"/>
              <p:cNvGrpSpPr/>
              <p:nvPr/>
            </p:nvGrpSpPr>
            <p:grpSpPr>
              <a:xfrm>
                <a:off x="381000" y="1219200"/>
                <a:ext cx="8262004" cy="5031569"/>
                <a:chOff x="381000" y="1219200"/>
                <a:chExt cx="8262004" cy="5031569"/>
              </a:xfrm>
            </p:grpSpPr>
            <p:pic>
              <p:nvPicPr>
                <p:cNvPr id="32772" name="Picture 4" descr="Image result for ‫לוחמי אש‬‎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67400" y="1219200"/>
                  <a:ext cx="1083599" cy="1628359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774" name="Picture 6" descr="Image result for conservators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34200" y="3200400"/>
                  <a:ext cx="1708804" cy="11430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776" name="Picture 8" descr="Image result for volunteers during natural disasters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96000" y="4724400"/>
                  <a:ext cx="1543291" cy="1219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778" name="Picture 10" descr="Image result for ‫פיקוד העורף‬‎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1600" y="1219200"/>
                  <a:ext cx="1793875" cy="119677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780" name="Picture 12" descr="Image result for ‫רשות  מקומית‬‎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2819400"/>
                  <a:ext cx="1905000" cy="142875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782" name="Picture 14" descr="Image result for ‫משרד התרבות והספורט לוגו‬‎"/>
                <p:cNvPicPr>
                  <a:picLocks noChangeAspect="1" noChangeArrowheads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3800" y="5181600"/>
                  <a:ext cx="1600200" cy="91231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784" name="Picture 16" descr="Image result for ‫רשות חירום לאומית‬‎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4876800"/>
                  <a:ext cx="1495425" cy="1373969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0" name="Group 35"/>
              <p:cNvGrpSpPr/>
              <p:nvPr/>
            </p:nvGrpSpPr>
            <p:grpSpPr>
              <a:xfrm>
                <a:off x="2286000" y="1981200"/>
                <a:ext cx="4648200" cy="3353594"/>
                <a:chOff x="2286000" y="1981200"/>
                <a:chExt cx="4648200" cy="3353594"/>
              </a:xfrm>
            </p:grpSpPr>
            <p:pic>
              <p:nvPicPr>
                <p:cNvPr id="32770" name="Picture 2" descr="Image result for ‫פסל נמרוד דנציגר‬‎"/>
                <p:cNvPicPr>
                  <a:picLocks noChangeAspect="1" noChangeArrowheads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57600" y="1981200"/>
                  <a:ext cx="1741129" cy="2590800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19" name="Straight Arrow Connector 18"/>
                <p:cNvCxnSpPr/>
                <p:nvPr/>
              </p:nvCxnSpPr>
              <p:spPr>
                <a:xfrm>
                  <a:off x="5410200" y="2438400"/>
                  <a:ext cx="457200" cy="1588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5410200" y="3505200"/>
                  <a:ext cx="1524000" cy="1588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/>
                <p:cNvCxnSpPr/>
                <p:nvPr/>
              </p:nvCxnSpPr>
              <p:spPr>
                <a:xfrm>
                  <a:off x="5410200" y="4572000"/>
                  <a:ext cx="685800" cy="609600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rot="5400000">
                  <a:off x="3886200" y="4953000"/>
                  <a:ext cx="762000" cy="1588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/>
                <p:cNvCxnSpPr/>
                <p:nvPr/>
              </p:nvCxnSpPr>
              <p:spPr>
                <a:xfrm rot="10800000">
                  <a:off x="3124200" y="2362200"/>
                  <a:ext cx="533400" cy="1588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Arrow Connector 31"/>
                <p:cNvCxnSpPr>
                  <a:endCxn id="32780" idx="3"/>
                </p:cNvCxnSpPr>
                <p:nvPr/>
              </p:nvCxnSpPr>
              <p:spPr>
                <a:xfrm rot="10800000" flipV="1">
                  <a:off x="2286000" y="3506787"/>
                  <a:ext cx="1371600" cy="26987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rot="10800000" flipV="1">
                  <a:off x="2667000" y="4572000"/>
                  <a:ext cx="990600" cy="685800"/>
                </a:xfrm>
                <a:prstGeom prst="straightConnector1">
                  <a:avLst/>
                </a:prstGeom>
                <a:ln w="25400" cmpd="sng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" name="TextBox 39"/>
            <p:cNvSpPr txBox="1"/>
            <p:nvPr/>
          </p:nvSpPr>
          <p:spPr>
            <a:xfrm>
              <a:off x="838200" y="6172200"/>
              <a:ext cx="7924800" cy="677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e-IL" altLang="en-US" sz="1600" dirty="0">
                  <a:solidFill>
                    <a:srgbClr val="000000"/>
                  </a:solidFill>
                  <a:latin typeface="Lucida Sans Unicode" pitchFamily="34" charset="0"/>
                  <a:ea typeface="ＭＳ Ｐゴシック" panose="020B0600070205080204" pitchFamily="34" charset="-128"/>
                  <a:cs typeface="Lucida Sans Unicode" pitchFamily="34" charset="0"/>
                </a:rPr>
                <a:t>שלב המענה כולל רק הצלת נכסי מורשת (פריטים ומבנים) מנזק מתמשך.</a:t>
              </a:r>
              <a:endParaRPr lang="it-IT" altLang="en-US" sz="1600" dirty="0">
                <a:solidFill>
                  <a:srgbClr val="000000"/>
                </a:solidFill>
                <a:latin typeface="Lucida Sans Unicode" pitchFamily="34" charset="0"/>
                <a:ea typeface="ＭＳ Ｐゴシック" panose="020B0600070205080204" pitchFamily="34" charset="-128"/>
                <a:cs typeface="Lucida Sans Unicode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e-IL" altLang="en-US" sz="1600" dirty="0">
                  <a:solidFill>
                    <a:srgbClr val="000000"/>
                  </a:solidFill>
                  <a:latin typeface="Lucida Sans Unicode" pitchFamily="34" charset="0"/>
                  <a:ea typeface="ＭＳ Ｐゴシック" panose="020B0600070205080204" pitchFamily="34" charset="-128"/>
                  <a:cs typeface="Lucida Sans Unicode" pitchFamily="34" charset="0"/>
                </a:rPr>
                <a:t>השימור והשיקום של נכסי המורשת ינוהל על ידי בעלי הנכסים.</a:t>
              </a:r>
              <a:r>
                <a:rPr lang="he-IL" altLang="en-US" b="1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</p:grpSp>
      <p:grpSp>
        <p:nvGrpSpPr>
          <p:cNvPr id="30" name="Group 3"/>
          <p:cNvGrpSpPr/>
          <p:nvPr/>
        </p:nvGrpSpPr>
        <p:grpSpPr>
          <a:xfrm>
            <a:off x="7391400" y="5715000"/>
            <a:ext cx="1603375" cy="978668"/>
            <a:chOff x="6324600" y="5562600"/>
            <a:chExt cx="1603375" cy="978668"/>
          </a:xfrm>
        </p:grpSpPr>
        <p:pic>
          <p:nvPicPr>
            <p:cNvPr id="31" name="Picture 2" descr="×ª××¦××ª ×ª××× × ×¢×××¨ ××©×¨× ××ª×¨×××ª ××××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5638800"/>
              <a:ext cx="911225" cy="519515"/>
            </a:xfrm>
            <a:prstGeom prst="rect">
              <a:avLst/>
            </a:prstGeom>
            <a:noFill/>
          </p:spPr>
        </p:pic>
        <p:pic>
          <p:nvPicPr>
            <p:cNvPr id="33" name="Picture 4" descr="×ª××¦××ª ×ª××× × ×¢×××¨ âªPROMEDHEâ¬â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6172200"/>
              <a:ext cx="1527175" cy="369068"/>
            </a:xfrm>
            <a:prstGeom prst="rect">
              <a:avLst/>
            </a:prstGeom>
            <a:noFill/>
          </p:spPr>
        </p:pic>
        <p:pic>
          <p:nvPicPr>
            <p:cNvPr id="35" name="Picture 34" descr="×ª××× × ×§×©××¨×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562600"/>
              <a:ext cx="747433" cy="5524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304800"/>
            <a:ext cx="8610600" cy="6458129"/>
            <a:chOff x="228600" y="304800"/>
            <a:chExt cx="8610600" cy="6458129"/>
          </a:xfrm>
        </p:grpSpPr>
        <p:grpSp>
          <p:nvGrpSpPr>
            <p:cNvPr id="2" name="Group 3"/>
            <p:cNvGrpSpPr/>
            <p:nvPr/>
          </p:nvGrpSpPr>
          <p:grpSpPr>
            <a:xfrm>
              <a:off x="7162800" y="5562600"/>
              <a:ext cx="1603375" cy="978668"/>
              <a:chOff x="6324600" y="5562600"/>
              <a:chExt cx="1603375" cy="978668"/>
            </a:xfrm>
          </p:grpSpPr>
          <p:pic>
            <p:nvPicPr>
              <p:cNvPr id="5" name="Picture 2" descr="×ª××¦××ª ×ª××× × ×¢×××¨ ××©×¨× ××ª×¨×××ª ××××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5638800"/>
                <a:ext cx="911225" cy="519515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×ª××¦××ª ×ª××× × ×¢×××¨ âªPROMEDHEâ¬â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6172200"/>
                <a:ext cx="1527175" cy="369068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×ª××× × ×§×©××¨×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5562600"/>
                <a:ext cx="747433" cy="552451"/>
              </a:xfrm>
              <a:prstGeom prst="rect">
                <a:avLst/>
              </a:prstGeom>
              <a:noFill/>
            </p:spPr>
          </p:pic>
        </p:grpSp>
        <p:pic>
          <p:nvPicPr>
            <p:cNvPr id="25602" name="Picture 2" descr="Related imag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8600" y="304800"/>
              <a:ext cx="2971800" cy="2971800"/>
            </a:xfrm>
            <a:prstGeom prst="rect">
              <a:avLst/>
            </a:prstGeom>
            <a:noFill/>
          </p:spPr>
        </p:pic>
        <p:pic>
          <p:nvPicPr>
            <p:cNvPr id="25604" name="Picture 4" descr="http://oh.city/delhi/wp-content/uploads/sites/2/2016/05/AP_742686210436-758x443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304800"/>
              <a:ext cx="5029200" cy="2939230"/>
            </a:xfrm>
            <a:prstGeom prst="rect">
              <a:avLst/>
            </a:prstGeom>
            <a:noFill/>
          </p:spPr>
        </p:pic>
        <p:pic>
          <p:nvPicPr>
            <p:cNvPr id="25608" name="Picture 8" descr="Activities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352800"/>
              <a:ext cx="8610600" cy="215265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381000" y="5562600"/>
              <a:ext cx="6705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דוגמאות לאסונות לנכסי תרבות- 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1. השטפון הגדול בפירנצה, 1966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2. שריפה במוזיאון הטבע בניו דלהי, 2016</a:t>
              </a:r>
            </a:p>
            <a:p>
              <a:pPr algn="r"/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3. רעידות אדמה ברחבי איטליה, מאז 2012  </a:t>
              </a:r>
              <a:endParaRPr lang="en-US" dirty="0"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" y="3810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  <a:latin typeface="Lucida Sans Unicode" pitchFamily="34" charset="0"/>
                  <a:cs typeface="Lucida Sans Unicode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6200" y="38100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  <a:latin typeface="Lucida Sans Unicode" pitchFamily="34" charset="0"/>
                  <a:cs typeface="Lucida Sans Unicode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3352800"/>
              <a:ext cx="3810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e-IL" b="1" dirty="0">
                  <a:latin typeface="Lucida Sans Unicode" pitchFamily="34" charset="0"/>
                  <a:cs typeface="Lucida Sans Unicode" pitchFamily="34" charset="0"/>
                </a:rPr>
                <a:t>3</a:t>
              </a:r>
              <a:endParaRPr lang="en-US" b="1" dirty="0">
                <a:latin typeface="Lucida Sans Unicode" pitchFamily="34" charset="0"/>
                <a:cs typeface="Lucida Sans Unicode" pitchFamily="34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381000"/>
            <a:ext cx="8689975" cy="6595110"/>
            <a:chOff x="304800" y="381000"/>
            <a:chExt cx="8689975" cy="6595110"/>
          </a:xfrm>
        </p:grpSpPr>
        <p:grpSp>
          <p:nvGrpSpPr>
            <p:cNvPr id="2" name="Group 3"/>
            <p:cNvGrpSpPr/>
            <p:nvPr/>
          </p:nvGrpSpPr>
          <p:grpSpPr>
            <a:xfrm>
              <a:off x="7391400" y="5715000"/>
              <a:ext cx="1603375" cy="978668"/>
              <a:chOff x="6324600" y="5562600"/>
              <a:chExt cx="1603375" cy="978668"/>
            </a:xfrm>
          </p:grpSpPr>
          <p:pic>
            <p:nvPicPr>
              <p:cNvPr id="5" name="Picture 2" descr="×ª××¦××ª ×ª××× × ×¢×××¨ ××©×¨× ××ª×¨×××ª ××××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5638800"/>
                <a:ext cx="911225" cy="519515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×ª××¦××ª ×ª××× × ×¢×××¨ âªPROMEDHEâ¬â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6172200"/>
                <a:ext cx="1527175" cy="369068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×ª××× × ×§×©××¨×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5562600"/>
                <a:ext cx="747433" cy="552451"/>
              </a:xfrm>
              <a:prstGeom prst="rect">
                <a:avLst/>
              </a:prstGeom>
              <a:noFill/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685800" y="381000"/>
              <a:ext cx="7620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2400" dirty="0">
                  <a:latin typeface="Lucida Sans Unicode" pitchFamily="34" charset="0"/>
                  <a:cs typeface="Lucida Sans Unicode" pitchFamily="34" charset="0"/>
                </a:rPr>
                <a:t>שלב המענה</a:t>
              </a:r>
            </a:p>
            <a:p>
              <a:pPr algn="ctr"/>
              <a:endParaRPr lang="he-IL" sz="2400" dirty="0">
                <a:latin typeface="Lucida Sans Unicode" pitchFamily="34" charset="0"/>
                <a:cs typeface="Lucida Sans Unicode" pitchFamily="34" charset="0"/>
              </a:endParaRPr>
            </a:p>
            <a:p>
              <a:pPr algn="r"/>
              <a:endParaRPr lang="en-US" dirty="0">
                <a:latin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24578" name="Rectangle 2"/>
            <p:cNvSpPr>
              <a:spLocks noChangeArrowheads="1"/>
            </p:cNvSpPr>
            <p:nvPr/>
          </p:nvSpPr>
          <p:spPr bwMode="auto">
            <a:xfrm>
              <a:off x="304800" y="1066800"/>
              <a:ext cx="8610600" cy="5909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נהלי מענה- יתכן והאירוע יתרחש בזמן שכלל העובדים אינם במוזיאון (בשעות הלילה)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יש לקבוע מראש מי הגורם אליו מתקשרים</a:t>
              </a:r>
              <a:r>
                <a:rPr kumimoji="0" lang="he-IL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 מטעם המוזיאון</a:t>
              </a:r>
              <a:endParaRPr kumimoji="0" 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endParaRP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  <a:cs typeface="Lucida Sans Unicode" pitchFamily="34" charset="0"/>
                </a:rPr>
                <a:t>  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cs typeface="Lucida Sans Unicode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סדר פעולות- גישה מוגבלת</a:t>
              </a:r>
              <a:r>
                <a:rPr kumimoji="0" lang="he-IL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 עד הגעת כוחות חירום/ אישור כניסה של מהנדס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 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cs typeface="Lucida Sans Unicode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e-IL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רשימות התקשרות- בגרסה אלקטרונית + העתק קשיח בתוך המוזיאון ומחוצה לו</a:t>
              </a:r>
              <a:endParaRPr kumimoji="0" 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endParaRP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he-I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הגעת כוחות חירום- 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he-I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היכרות עם תיק שטח,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he-I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רשימת</a:t>
              </a:r>
              <a:r>
                <a:rPr kumimoji="0" lang="he-IL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 תיעדןף</a:t>
              </a:r>
              <a:r>
                <a:rPr kumimoji="0" lang="he-I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 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he-I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ובאופן </a:t>
              </a:r>
              <a:r>
                <a:rPr lang="he-IL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אידאלי הפעולות 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יתבצעו על בסיס 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תירגול מוקדם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e-IL" dirty="0">
                <a:latin typeface="Lucida Sans Unicode" pitchFamily="34" charset="0"/>
                <a:ea typeface="Times New Roman" pitchFamily="18" charset="0"/>
                <a:cs typeface="Lucida Sans Unicode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endParaRPr>
            </a:p>
            <a:p>
              <a:pPr algn="r"/>
              <a:endParaRPr lang="en-US" dirty="0">
                <a:latin typeface="Lucida Sans Unicode" pitchFamily="34" charset="0"/>
                <a:cs typeface="Lucida Sans Unicode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Times New Roman" pitchFamily="18" charset="0"/>
                <a:cs typeface="Lucida Sans Unicode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he-IL" dirty="0">
                <a:latin typeface="Lucida Sans Unicode" pitchFamily="34" charset="0"/>
                <a:cs typeface="Lucida Sans Unicode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Sans Unicode" pitchFamily="34" charset="0"/>
                  <a:cs typeface="Lucida Sans Unicode" pitchFamily="34" charset="0"/>
                </a:rPr>
                <a:t> </a:t>
              </a:r>
            </a:p>
          </p:txBody>
        </p:sp>
        <p:pic>
          <p:nvPicPr>
            <p:cNvPr id="9218" name="Picture 2" descr="Related imag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048000"/>
              <a:ext cx="5364480" cy="3352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85800" y="457200"/>
            <a:ext cx="8080375" cy="6084068"/>
            <a:chOff x="685800" y="457200"/>
            <a:chExt cx="8080375" cy="6084068"/>
          </a:xfrm>
        </p:grpSpPr>
        <p:grpSp>
          <p:nvGrpSpPr>
            <p:cNvPr id="2" name="Group 3"/>
            <p:cNvGrpSpPr/>
            <p:nvPr/>
          </p:nvGrpSpPr>
          <p:grpSpPr>
            <a:xfrm>
              <a:off x="7162800" y="5562600"/>
              <a:ext cx="1603375" cy="978668"/>
              <a:chOff x="6324600" y="5562600"/>
              <a:chExt cx="1603375" cy="978668"/>
            </a:xfrm>
          </p:grpSpPr>
          <p:pic>
            <p:nvPicPr>
              <p:cNvPr id="5" name="Picture 2" descr="×ª××¦××ª ×ª××× × ×¢×××¨ ××©×¨× ××ª×¨×××ª ××××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5638800"/>
                <a:ext cx="911225" cy="519515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×ª××¦××ª ×ª××× × ×¢×××¨ âªPROMEDHEâ¬â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6172200"/>
                <a:ext cx="1527175" cy="369068"/>
              </a:xfrm>
              <a:prstGeom prst="rect">
                <a:avLst/>
              </a:prstGeom>
              <a:noFill/>
            </p:spPr>
          </p:pic>
          <p:pic>
            <p:nvPicPr>
              <p:cNvPr id="7" name="Picture 6" descr="×ª××× × ×§×©××¨×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5562600"/>
                <a:ext cx="747433" cy="552451"/>
              </a:xfrm>
              <a:prstGeom prst="rect">
                <a:avLst/>
              </a:prstGeom>
              <a:noFill/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685800" y="457200"/>
              <a:ext cx="762000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חשוב ליידע ולתרגל את צוותי החירום וההצלה מראש לגבי אזורים ופריטים 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רגישים במוזיאון (באם ניתן בהתאם למאמצי הצלת חיים):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שיטות לכיבוי שריפות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dirty="0">
                  <a:latin typeface="Lucida Sans Unicode" pitchFamily="34" charset="0"/>
                  <a:cs typeface="Lucida Sans Unicode" pitchFamily="34" charset="0"/>
                </a:rPr>
                <a:t>שיטות לפינוי פריטים בין הריסות בזמן הצלת חיי אדם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latin typeface="Lucida Sans Unicode" pitchFamily="34" charset="0"/>
                <a:ea typeface="Times New Roman" pitchFamily="18" charset="0"/>
                <a:cs typeface="Lucida Sans Unicode" pitchFamily="34" charset="0"/>
              </a:endParaRPr>
            </a:p>
            <a:p>
              <a:pPr lvl="0"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הצבת שמירה למניעת ביזה</a:t>
              </a:r>
            </a:p>
            <a:p>
              <a:pPr lvl="0"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latin typeface="Lucida Sans Unicode" pitchFamily="34" charset="0"/>
                <a:ea typeface="Times New Roman" pitchFamily="18" charset="0"/>
                <a:cs typeface="Lucida Sans Unicode" pitchFamily="34" charset="0"/>
              </a:endParaRPr>
            </a:p>
            <a:p>
              <a:pPr lvl="0"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רק אם יש צורך מיידי וניתן- </a:t>
              </a:r>
              <a:r>
                <a:rPr lang="he-IL" dirty="0">
                  <a:latin typeface="Lucida Sans Unicode" pitchFamily="34" charset="0"/>
                  <a:ea typeface="Times New Roman" pitchFamily="18" charset="0"/>
                  <a:cs typeface="Lucida Sans Unicode" pitchFamily="34" charset="0"/>
                </a:rPr>
                <a:t>פינוי ראשוני לחללים אלטרנטיביים במוזיאון או מחוצה לו</a:t>
              </a:r>
            </a:p>
            <a:p>
              <a:pPr lvl="0"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b="1" dirty="0">
                <a:latin typeface="Lucida Sans Unicode" pitchFamily="34" charset="0"/>
                <a:cs typeface="Lucida Sans Unicode" pitchFamily="34" charset="0"/>
              </a:endParaRPr>
            </a:p>
            <a:p>
              <a:pPr lvl="0"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b="1" dirty="0">
                  <a:latin typeface="Lucida Sans Unicode" pitchFamily="34" charset="0"/>
                  <a:cs typeface="Lucida Sans Unicode" pitchFamily="34" charset="0"/>
                </a:rPr>
                <a:t>כאשר לא נשקפת סכנה לחיי אדם או סכנת התמוטטות מבנית יש להעדיף כיסוי/מיגון הפריטים ושמירה ולאחר מכן תיעוד המצב ופינוי על ידי מומחים.</a:t>
              </a:r>
              <a:endParaRPr lang="he-IL" dirty="0">
                <a:latin typeface="Lucida Sans Unicode" pitchFamily="34" charset="0"/>
                <a:ea typeface="Times New Roman" pitchFamily="18" charset="0"/>
                <a:cs typeface="Lucida Sans Unicode" pitchFamily="34" charset="0"/>
              </a:endParaRPr>
            </a:p>
            <a:p>
              <a:pPr lvl="0"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latin typeface="Lucida Sans Unicode" pitchFamily="34" charset="0"/>
                <a:ea typeface="Times New Roman" pitchFamily="18" charset="0"/>
                <a:cs typeface="Lucida Sans Unicode" pitchFamily="34" charset="0"/>
              </a:endParaRPr>
            </a:p>
            <a:p>
              <a:pPr lvl="0"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he-IL" dirty="0">
                <a:latin typeface="Lucida Sans Unicode" pitchFamily="34" charset="0"/>
                <a:ea typeface="Times New Roman" pitchFamily="18" charset="0"/>
                <a:cs typeface="Lucida Sans Unicode" pitchFamily="34" charset="0"/>
              </a:endParaRPr>
            </a:p>
          </p:txBody>
        </p:sp>
        <p:pic>
          <p:nvPicPr>
            <p:cNvPr id="10242" name="Picture 2" descr="Image result for PROMEDHE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886200"/>
              <a:ext cx="6705600" cy="1676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1108</Words>
  <Application>Microsoft Office PowerPoint</Application>
  <PresentationFormat>‫הצגה על המסך (4:3)</PresentationFormat>
  <Paragraphs>264</Paragraphs>
  <Slides>22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David</vt:lpstr>
      <vt:lpstr>Lucida Sans Unicode</vt:lpstr>
      <vt:lpstr>Times New Roman</vt:lpstr>
      <vt:lpstr>Office Theme</vt:lpstr>
      <vt:lpstr>מענה ושיקום נכסי תרבות לאחר אסונות בדגש על רעידת אדמה </vt:lpstr>
      <vt:lpstr>מצגת של PowerPoint‏</vt:lpstr>
      <vt:lpstr>מצגת של PowerPoint‏</vt:lpstr>
      <vt:lpstr>מצגת של PowerPoint‏</vt:lpstr>
      <vt:lpstr>מצגת של PowerPoint‏</vt:lpstr>
      <vt:lpstr>הגורמים המעורבים בפעילות הצלת נכסי תרבות בשעת חירום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108</cp:revision>
  <dcterms:created xsi:type="dcterms:W3CDTF">2006-08-16T00:00:00Z</dcterms:created>
  <dcterms:modified xsi:type="dcterms:W3CDTF">2018-08-22T10:34:07Z</dcterms:modified>
</cp:coreProperties>
</file>